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309" r:id="rId6"/>
    <p:sldId id="304" r:id="rId7"/>
    <p:sldId id="305" r:id="rId8"/>
    <p:sldId id="306" r:id="rId9"/>
    <p:sldId id="307" r:id="rId10"/>
    <p:sldId id="303" r:id="rId11"/>
    <p:sldId id="302" r:id="rId12"/>
    <p:sldId id="308" r:id="rId13"/>
    <p:sldId id="301" r:id="rId14"/>
    <p:sldId id="300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23" autoAdjust="0"/>
  </p:normalViewPr>
  <p:slideViewPr>
    <p:cSldViewPr>
      <p:cViewPr>
        <p:scale>
          <a:sx n="92" d="100"/>
          <a:sy n="92" d="100"/>
        </p:scale>
        <p:origin x="-94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%</a:t>
            </a:r>
            <a:r>
              <a:rPr lang="en-GB" baseline="0" dirty="0"/>
              <a:t> CO</a:t>
            </a:r>
            <a:r>
              <a:rPr lang="en-GB" baseline="-25000" dirty="0"/>
              <a:t>2</a:t>
            </a:r>
            <a:r>
              <a:rPr lang="en-GB" baseline="0" dirty="0"/>
              <a:t> per </a:t>
            </a:r>
            <a:r>
              <a:rPr lang="en-GB" baseline="0" dirty="0" smtClean="0"/>
              <a:t>sector (2011)</a:t>
            </a:r>
            <a:endParaRPr lang="en-GB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3570188101487315"/>
                  <c:y val="8.42217118693496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Blad1!$A$3:$A$7</c:f>
              <c:strCache>
                <c:ptCount val="5"/>
                <c:pt idx="0">
                  <c:v>Industry excl. ETS</c:v>
                </c:pt>
                <c:pt idx="1">
                  <c:v>Tertiary sector</c:v>
                </c:pt>
                <c:pt idx="2">
                  <c:v>Households</c:v>
                </c:pt>
                <c:pt idx="3">
                  <c:v>Agriculture</c:v>
                </c:pt>
                <c:pt idx="4">
                  <c:v>Transport</c:v>
                </c:pt>
              </c:strCache>
            </c:strRef>
          </c:cat>
          <c:val>
            <c:numRef>
              <c:f>Blad1!$B$3:$B$7</c:f>
              <c:numCache>
                <c:formatCode>0.00%</c:formatCode>
                <c:ptCount val="5"/>
                <c:pt idx="0">
                  <c:v>0.128</c:v>
                </c:pt>
                <c:pt idx="1">
                  <c:v>0.29299999999999998</c:v>
                </c:pt>
                <c:pt idx="2">
                  <c:v>0.24</c:v>
                </c:pt>
                <c:pt idx="3">
                  <c:v>1.4E-2</c:v>
                </c:pt>
                <c:pt idx="4">
                  <c:v>0.32400000000000001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82DC-02B9-4DB6-9524-6EEAF6109690}" type="datetimeFigureOut">
              <a:rPr lang="nl-BE" smtClean="0"/>
              <a:t>1/12/2014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2707-5642-4867-9EC9-588B9DF2C63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44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E0997-F822-49AB-BED1-DC595DD6B6B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351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A25-7F2E-45DB-B557-3BC57392983B}" type="datetimeFigureOut">
              <a:rPr lang="nl-BE" smtClean="0"/>
              <a:t>1/12/2014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A678-A45C-45A6-9EDB-4498EFDC2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469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A25-7F2E-45DB-B557-3BC57392983B}" type="datetimeFigureOut">
              <a:rPr lang="nl-BE" smtClean="0"/>
              <a:t>1/12/2014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A678-A45C-45A6-9EDB-4498EFDC2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843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A25-7F2E-45DB-B557-3BC57392983B}" type="datetimeFigureOut">
              <a:rPr lang="nl-BE" smtClean="0"/>
              <a:t>1/12/2014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A678-A45C-45A6-9EDB-4498EFDC2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288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A25-7F2E-45DB-B557-3BC57392983B}" type="datetimeFigureOut">
              <a:rPr lang="nl-BE" smtClean="0"/>
              <a:t>1/12/2014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A678-A45C-45A6-9EDB-4498EFDC2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396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A25-7F2E-45DB-B557-3BC57392983B}" type="datetimeFigureOut">
              <a:rPr lang="nl-BE" smtClean="0"/>
              <a:t>1/12/2014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A678-A45C-45A6-9EDB-4498EFDC2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837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A25-7F2E-45DB-B557-3BC57392983B}" type="datetimeFigureOut">
              <a:rPr lang="nl-BE" smtClean="0"/>
              <a:t>1/12/2014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A678-A45C-45A6-9EDB-4498EFDC2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81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A25-7F2E-45DB-B557-3BC57392983B}" type="datetimeFigureOut">
              <a:rPr lang="nl-BE" smtClean="0"/>
              <a:t>1/12/2014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A678-A45C-45A6-9EDB-4498EFDC2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523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A25-7F2E-45DB-B557-3BC57392983B}" type="datetimeFigureOut">
              <a:rPr lang="nl-BE" smtClean="0"/>
              <a:t>1/12/2014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A678-A45C-45A6-9EDB-4498EFDC2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46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A25-7F2E-45DB-B557-3BC57392983B}" type="datetimeFigureOut">
              <a:rPr lang="nl-BE" smtClean="0"/>
              <a:t>1/12/2014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A678-A45C-45A6-9EDB-4498EFDC2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621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A25-7F2E-45DB-B557-3BC57392983B}" type="datetimeFigureOut">
              <a:rPr lang="nl-BE" smtClean="0"/>
              <a:t>1/12/2014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A678-A45C-45A6-9EDB-4498EFDC2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538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A25-7F2E-45DB-B557-3BC57392983B}" type="datetimeFigureOut">
              <a:rPr lang="nl-BE" smtClean="0"/>
              <a:t>1/12/2014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A678-A45C-45A6-9EDB-4498EFDC2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600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A25-7F2E-45DB-B557-3BC57392983B}" type="datetimeFigureOut">
              <a:rPr lang="nl-BE" smtClean="0"/>
              <a:t>1/12/2014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DA678-A45C-45A6-9EDB-4498EFDC2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68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isb12127\AppData\Local\Temp\Temp1_Logo Final.zip\Step-U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24" y="409160"/>
            <a:ext cx="2606794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429000"/>
            <a:ext cx="7772400" cy="1470025"/>
          </a:xfrm>
        </p:spPr>
        <p:txBody>
          <a:bodyPr/>
          <a:lstStyle/>
          <a:p>
            <a:r>
              <a:rPr lang="en-GB" dirty="0" smtClean="0"/>
              <a:t>Financial levers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5656" y="6165304"/>
            <a:ext cx="6400800" cy="48160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City of Ghent - Indra Van Sande</a:t>
            </a:r>
          </a:p>
        </p:txBody>
      </p:sp>
      <p:pic>
        <p:nvPicPr>
          <p:cNvPr id="5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836712"/>
            <a:ext cx="2411760" cy="8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59632" cy="4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hthoek 57"/>
          <p:cNvSpPr/>
          <p:nvPr/>
        </p:nvSpPr>
        <p:spPr>
          <a:xfrm>
            <a:off x="7251285" y="3296524"/>
            <a:ext cx="1512168" cy="432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1907704" y="3068960"/>
            <a:ext cx="5184576" cy="3000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fgeronde rechthoek 10"/>
          <p:cNvSpPr/>
          <p:nvPr/>
        </p:nvSpPr>
        <p:spPr>
          <a:xfrm>
            <a:off x="1907704" y="1489430"/>
            <a:ext cx="5184576" cy="18675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nl-BE" dirty="0" err="1" smtClean="0">
                <a:solidFill>
                  <a:schemeClr val="tx1"/>
                </a:solidFill>
              </a:rPr>
              <a:t>Owner</a:t>
            </a:r>
            <a:r>
              <a:rPr lang="nl-BE" dirty="0" smtClean="0">
                <a:solidFill>
                  <a:schemeClr val="tx1"/>
                </a:solidFill>
              </a:rPr>
              <a:t> of 1 house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Energy subsidies</a:t>
            </a:r>
            <a:endParaRPr lang="en-GB" dirty="0"/>
          </a:p>
        </p:txBody>
      </p:sp>
      <p:sp>
        <p:nvSpPr>
          <p:cNvPr id="3" name="Tekstvak 2"/>
          <p:cNvSpPr txBox="1"/>
          <p:nvPr/>
        </p:nvSpPr>
        <p:spPr>
          <a:xfrm>
            <a:off x="317154" y="2047020"/>
            <a:ext cx="876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income</a:t>
            </a:r>
            <a:endParaRPr lang="en-GB" dirty="0"/>
          </a:p>
        </p:txBody>
      </p:sp>
      <p:sp>
        <p:nvSpPr>
          <p:cNvPr id="4" name="Afgeronde rechthoek 3"/>
          <p:cNvSpPr/>
          <p:nvPr/>
        </p:nvSpPr>
        <p:spPr>
          <a:xfrm>
            <a:off x="1979712" y="1633446"/>
            <a:ext cx="151216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&lt; </a:t>
            </a:r>
            <a:r>
              <a:rPr lang="nl-BE" dirty="0"/>
              <a:t>€</a:t>
            </a:r>
            <a:r>
              <a:rPr lang="nl-BE" dirty="0" smtClean="0"/>
              <a:t>28.942 + index</a:t>
            </a:r>
          </a:p>
          <a:p>
            <a:pPr algn="ctr"/>
            <a:r>
              <a:rPr lang="nl-BE" dirty="0" smtClean="0"/>
              <a:t>Or private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rental</a:t>
            </a:r>
            <a:endParaRPr lang="en-GB" dirty="0"/>
          </a:p>
        </p:txBody>
      </p:sp>
      <p:sp>
        <p:nvSpPr>
          <p:cNvPr id="8" name="Afgeronde rechthoek 7"/>
          <p:cNvSpPr/>
          <p:nvPr/>
        </p:nvSpPr>
        <p:spPr>
          <a:xfrm>
            <a:off x="3779912" y="1633446"/>
            <a:ext cx="151216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&lt; </a:t>
            </a:r>
            <a:r>
              <a:rPr lang="nl-BE" dirty="0"/>
              <a:t>€</a:t>
            </a:r>
            <a:r>
              <a:rPr lang="nl-BE" dirty="0" smtClean="0"/>
              <a:t>34.338 (single)</a:t>
            </a:r>
          </a:p>
          <a:p>
            <a:pPr algn="ctr"/>
            <a:r>
              <a:rPr lang="nl-BE" dirty="0" smtClean="0"/>
              <a:t>Or €45.128 (</a:t>
            </a:r>
            <a:r>
              <a:rPr lang="nl-BE" dirty="0" err="1" smtClean="0"/>
              <a:t>not</a:t>
            </a:r>
            <a:r>
              <a:rPr lang="nl-BE" dirty="0" smtClean="0"/>
              <a:t> single)</a:t>
            </a:r>
            <a:endParaRPr lang="en-GB" sz="2400" dirty="0"/>
          </a:p>
          <a:p>
            <a:pPr algn="ctr"/>
            <a:r>
              <a:rPr lang="nl-BE" dirty="0" smtClean="0"/>
              <a:t>+ index</a:t>
            </a:r>
            <a:endParaRPr lang="en-GB" sz="2400" dirty="0"/>
          </a:p>
        </p:txBody>
      </p:sp>
      <p:sp>
        <p:nvSpPr>
          <p:cNvPr id="9" name="Afgeronde rechthoek 8"/>
          <p:cNvSpPr/>
          <p:nvPr/>
        </p:nvSpPr>
        <p:spPr>
          <a:xfrm>
            <a:off x="5508104" y="1629054"/>
            <a:ext cx="1512168" cy="1300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&lt; €</a:t>
            </a:r>
            <a:r>
              <a:rPr lang="nl-BE" dirty="0" smtClean="0"/>
              <a:t>40.519 (</a:t>
            </a:r>
            <a:r>
              <a:rPr lang="nl-BE" dirty="0"/>
              <a:t>single</a:t>
            </a:r>
            <a:r>
              <a:rPr lang="nl-BE" dirty="0" smtClean="0"/>
              <a:t>)</a:t>
            </a:r>
            <a:endParaRPr lang="nl-BE" dirty="0"/>
          </a:p>
          <a:p>
            <a:pPr algn="ctr"/>
            <a:r>
              <a:rPr lang="nl-BE" dirty="0"/>
              <a:t>Or €</a:t>
            </a:r>
            <a:r>
              <a:rPr lang="nl-BE" dirty="0" smtClean="0"/>
              <a:t>57.884</a:t>
            </a:r>
            <a:endParaRPr lang="en-GB" sz="2400" dirty="0"/>
          </a:p>
          <a:p>
            <a:pPr algn="ctr"/>
            <a:r>
              <a:rPr lang="nl-BE" dirty="0" smtClean="0"/>
              <a:t>(</a:t>
            </a:r>
            <a:r>
              <a:rPr lang="nl-BE" dirty="0" err="1"/>
              <a:t>not</a:t>
            </a:r>
            <a:r>
              <a:rPr lang="nl-BE" dirty="0"/>
              <a:t> single</a:t>
            </a:r>
            <a:r>
              <a:rPr lang="nl-BE" dirty="0" smtClean="0"/>
              <a:t>)</a:t>
            </a:r>
            <a:endParaRPr lang="en-GB" sz="2400" dirty="0"/>
          </a:p>
          <a:p>
            <a:pPr algn="ctr"/>
            <a:r>
              <a:rPr lang="nl-BE" dirty="0"/>
              <a:t>+ index</a:t>
            </a:r>
            <a:endParaRPr lang="en-GB" sz="2400" dirty="0"/>
          </a:p>
        </p:txBody>
      </p:sp>
      <p:sp>
        <p:nvSpPr>
          <p:cNvPr id="10" name="Afgeronde rechthoek 9"/>
          <p:cNvSpPr/>
          <p:nvPr/>
        </p:nvSpPr>
        <p:spPr>
          <a:xfrm>
            <a:off x="7236296" y="1612632"/>
            <a:ext cx="1512168" cy="1316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&gt; €</a:t>
            </a:r>
            <a:r>
              <a:rPr lang="nl-BE" dirty="0"/>
              <a:t>57.884</a:t>
            </a:r>
            <a:endParaRPr lang="en-GB" sz="2400" dirty="0"/>
          </a:p>
          <a:p>
            <a:pPr algn="ctr"/>
            <a:r>
              <a:rPr lang="nl-BE" dirty="0" smtClean="0"/>
              <a:t>+ index</a:t>
            </a:r>
          </a:p>
          <a:p>
            <a:pPr algn="ctr"/>
            <a:r>
              <a:rPr lang="nl-BE" dirty="0" smtClean="0"/>
              <a:t>Or </a:t>
            </a:r>
            <a:r>
              <a:rPr lang="nl-BE" dirty="0" err="1" smtClean="0"/>
              <a:t>owner</a:t>
            </a:r>
            <a:r>
              <a:rPr lang="nl-BE" dirty="0" smtClean="0"/>
              <a:t> of </a:t>
            </a:r>
            <a:r>
              <a:rPr lang="nl-BE" dirty="0" err="1" smtClean="0"/>
              <a:t>several</a:t>
            </a:r>
            <a:r>
              <a:rPr lang="nl-BE" dirty="0" smtClean="0"/>
              <a:t> </a:t>
            </a:r>
            <a:r>
              <a:rPr lang="nl-BE" dirty="0" err="1" smtClean="0"/>
              <a:t>houses</a:t>
            </a:r>
            <a:endParaRPr lang="en-GB" dirty="0"/>
          </a:p>
        </p:txBody>
      </p:sp>
      <p:sp>
        <p:nvSpPr>
          <p:cNvPr id="12" name="Tekstvak 11"/>
          <p:cNvSpPr txBox="1"/>
          <p:nvPr/>
        </p:nvSpPr>
        <p:spPr>
          <a:xfrm>
            <a:off x="198199" y="3337175"/>
            <a:ext cx="1781513" cy="264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nl-BE" sz="1600" dirty="0" smtClean="0"/>
              <a:t>Roof </a:t>
            </a:r>
            <a:r>
              <a:rPr lang="nl-BE" sz="1600" dirty="0" err="1" smtClean="0"/>
              <a:t>insulation</a:t>
            </a:r>
            <a:r>
              <a:rPr lang="nl-BE" sz="1600" dirty="0" smtClean="0"/>
              <a:t> </a:t>
            </a:r>
            <a:endParaRPr lang="en-GB" sz="1600" dirty="0"/>
          </a:p>
          <a:p>
            <a:pPr>
              <a:lnSpc>
                <a:spcPct val="115000"/>
              </a:lnSpc>
            </a:pPr>
            <a:r>
              <a:rPr lang="nl-BE" sz="1600" dirty="0" smtClean="0"/>
              <a:t>Supplement (roof)</a:t>
            </a:r>
          </a:p>
          <a:p>
            <a:pPr>
              <a:lnSpc>
                <a:spcPct val="115000"/>
              </a:lnSpc>
            </a:pPr>
            <a:r>
              <a:rPr lang="nl-BE" sz="1600" dirty="0" smtClean="0"/>
              <a:t>Roof </a:t>
            </a:r>
            <a:r>
              <a:rPr lang="nl-BE" sz="1600" dirty="0" err="1" smtClean="0"/>
              <a:t>renewal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smtClean="0"/>
              <a:t>Façade </a:t>
            </a:r>
            <a:r>
              <a:rPr lang="nl-BE" sz="1600" dirty="0" err="1" smtClean="0"/>
              <a:t>insulation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smtClean="0"/>
              <a:t>Floor </a:t>
            </a:r>
            <a:r>
              <a:rPr lang="nl-BE" sz="1600" dirty="0" err="1" smtClean="0"/>
              <a:t>insulation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err="1" smtClean="0"/>
              <a:t>Insulating</a:t>
            </a:r>
            <a:r>
              <a:rPr lang="nl-BE" sz="1600" dirty="0" smtClean="0"/>
              <a:t> </a:t>
            </a:r>
            <a:r>
              <a:rPr lang="nl-BE" sz="1600" dirty="0" err="1" smtClean="0"/>
              <a:t>windows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smtClean="0"/>
              <a:t>Heat pump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smtClean="0"/>
              <a:t>Floor </a:t>
            </a:r>
            <a:r>
              <a:rPr lang="nl-BE" sz="1600" dirty="0" err="1" smtClean="0"/>
              <a:t>heating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smtClean="0"/>
              <a:t>Small energy jobs</a:t>
            </a:r>
            <a:endParaRPr lang="en-GB" sz="1600" dirty="0">
              <a:ea typeface="Calibri"/>
              <a:cs typeface="Times New Roman"/>
            </a:endParaRPr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3635896" y="3356992"/>
            <a:ext cx="0" cy="2712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5301934" y="3356991"/>
            <a:ext cx="0" cy="2712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1907704" y="3697215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1907704" y="3985247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1907704" y="4273279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1907704" y="4561311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1907704" y="4849343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1907704" y="5137375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1907704" y="5425407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1907704" y="5713439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2593770" y="332788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32" name="Tekstvak 31"/>
          <p:cNvSpPr txBox="1"/>
          <p:nvPr/>
        </p:nvSpPr>
        <p:spPr>
          <a:xfrm>
            <a:off x="2593770" y="36129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33" name="Tekstvak 32"/>
          <p:cNvSpPr txBox="1"/>
          <p:nvPr/>
        </p:nvSpPr>
        <p:spPr>
          <a:xfrm>
            <a:off x="2593770" y="389805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34" name="Tekstvak 33"/>
          <p:cNvSpPr txBox="1"/>
          <p:nvPr/>
        </p:nvSpPr>
        <p:spPr>
          <a:xfrm>
            <a:off x="2593770" y="418313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35" name="Tekstvak 34"/>
          <p:cNvSpPr txBox="1"/>
          <p:nvPr/>
        </p:nvSpPr>
        <p:spPr>
          <a:xfrm>
            <a:off x="2593770" y="446822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36" name="Tekstvak 35"/>
          <p:cNvSpPr txBox="1"/>
          <p:nvPr/>
        </p:nvSpPr>
        <p:spPr>
          <a:xfrm>
            <a:off x="2593770" y="475330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37" name="Tekstvak 36"/>
          <p:cNvSpPr txBox="1"/>
          <p:nvPr/>
        </p:nvSpPr>
        <p:spPr>
          <a:xfrm>
            <a:off x="2593770" y="503839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38" name="Tekstvak 37"/>
          <p:cNvSpPr txBox="1"/>
          <p:nvPr/>
        </p:nvSpPr>
        <p:spPr>
          <a:xfrm>
            <a:off x="2593770" y="532347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39" name="Tekstvak 38"/>
          <p:cNvSpPr txBox="1"/>
          <p:nvPr/>
        </p:nvSpPr>
        <p:spPr>
          <a:xfrm>
            <a:off x="2593770" y="56384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40" name="Tekstvak 39"/>
          <p:cNvSpPr txBox="1"/>
          <p:nvPr/>
        </p:nvSpPr>
        <p:spPr>
          <a:xfrm>
            <a:off x="4357966" y="332694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43" name="Tekstvak 42"/>
          <p:cNvSpPr txBox="1"/>
          <p:nvPr/>
        </p:nvSpPr>
        <p:spPr>
          <a:xfrm>
            <a:off x="4357966" y="418219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44" name="Tekstvak 43"/>
          <p:cNvSpPr txBox="1"/>
          <p:nvPr/>
        </p:nvSpPr>
        <p:spPr>
          <a:xfrm>
            <a:off x="4357966" y="446728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45" name="Tekstvak 44"/>
          <p:cNvSpPr txBox="1"/>
          <p:nvPr/>
        </p:nvSpPr>
        <p:spPr>
          <a:xfrm>
            <a:off x="4357966" y="475236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46" name="Tekstvak 45"/>
          <p:cNvSpPr txBox="1"/>
          <p:nvPr/>
        </p:nvSpPr>
        <p:spPr>
          <a:xfrm>
            <a:off x="4357966" y="503745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47" name="Tekstvak 46"/>
          <p:cNvSpPr txBox="1"/>
          <p:nvPr/>
        </p:nvSpPr>
        <p:spPr>
          <a:xfrm>
            <a:off x="4357966" y="53225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49" name="Tekstvak 48"/>
          <p:cNvSpPr txBox="1"/>
          <p:nvPr/>
        </p:nvSpPr>
        <p:spPr>
          <a:xfrm>
            <a:off x="6122162" y="332788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52" name="Tekstvak 51"/>
          <p:cNvSpPr txBox="1"/>
          <p:nvPr/>
        </p:nvSpPr>
        <p:spPr>
          <a:xfrm>
            <a:off x="6122162" y="418313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53" name="Tekstvak 52"/>
          <p:cNvSpPr txBox="1"/>
          <p:nvPr/>
        </p:nvSpPr>
        <p:spPr>
          <a:xfrm>
            <a:off x="6122162" y="446822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54" name="Tekstvak 53"/>
          <p:cNvSpPr txBox="1"/>
          <p:nvPr/>
        </p:nvSpPr>
        <p:spPr>
          <a:xfrm>
            <a:off x="6122162" y="475330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55" name="Tekstvak 54"/>
          <p:cNvSpPr txBox="1"/>
          <p:nvPr/>
        </p:nvSpPr>
        <p:spPr>
          <a:xfrm>
            <a:off x="6122162" y="503839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56" name="Tekstvak 55"/>
          <p:cNvSpPr txBox="1"/>
          <p:nvPr/>
        </p:nvSpPr>
        <p:spPr>
          <a:xfrm>
            <a:off x="6122162" y="532347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x</a:t>
            </a:r>
            <a:endParaRPr lang="en-GB" dirty="0"/>
          </a:p>
        </p:txBody>
      </p:sp>
      <p:sp>
        <p:nvSpPr>
          <p:cNvPr id="59" name="Afgeronde rechthoek 58"/>
          <p:cNvSpPr/>
          <p:nvPr/>
        </p:nvSpPr>
        <p:spPr>
          <a:xfrm>
            <a:off x="1942710" y="6165303"/>
            <a:ext cx="1512168" cy="500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Max. 4.600</a:t>
            </a:r>
            <a:endParaRPr lang="en-GB" dirty="0"/>
          </a:p>
        </p:txBody>
      </p:sp>
      <p:sp>
        <p:nvSpPr>
          <p:cNvPr id="63" name="Afgeronde rechthoek 62"/>
          <p:cNvSpPr/>
          <p:nvPr/>
        </p:nvSpPr>
        <p:spPr>
          <a:xfrm>
            <a:off x="3743908" y="6165303"/>
            <a:ext cx="1512168" cy="500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Max. 2.500</a:t>
            </a:r>
            <a:endParaRPr lang="en-GB" dirty="0"/>
          </a:p>
        </p:txBody>
      </p:sp>
      <p:sp>
        <p:nvSpPr>
          <p:cNvPr id="64" name="Afgeronde rechthoek 63"/>
          <p:cNvSpPr/>
          <p:nvPr/>
        </p:nvSpPr>
        <p:spPr>
          <a:xfrm>
            <a:off x="5508104" y="6165302"/>
            <a:ext cx="1512168" cy="500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Max. 1.500</a:t>
            </a:r>
            <a:endParaRPr lang="en-GB" dirty="0"/>
          </a:p>
        </p:txBody>
      </p:sp>
      <p:sp>
        <p:nvSpPr>
          <p:cNvPr id="65" name="Afgeronde rechthoek 64"/>
          <p:cNvSpPr/>
          <p:nvPr/>
        </p:nvSpPr>
        <p:spPr>
          <a:xfrm>
            <a:off x="7236296" y="6165303"/>
            <a:ext cx="1512168" cy="500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Max. 1.000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22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6" grpId="0" animBg="1"/>
      <p:bldP spid="11" grpId="0" animBg="1"/>
      <p:bldP spid="3" grpId="0"/>
      <p:bldP spid="4" grpId="0" animBg="1"/>
      <p:bldP spid="8" grpId="0" animBg="1"/>
      <p:bldP spid="9" grpId="0" animBg="1"/>
      <p:bldP spid="10" grpId="0" animBg="1"/>
      <p:bldP spid="12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9" grpId="0"/>
      <p:bldP spid="52" grpId="0"/>
      <p:bldP spid="53" grpId="0"/>
      <p:bldP spid="54" grpId="0"/>
      <p:bldP spid="55" grpId="0"/>
      <p:bldP spid="56" grpId="0"/>
      <p:bldP spid="59" grpId="0" animBg="1"/>
      <p:bldP spid="63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isb12127\AppData\Local\Temp\Temp1_Logo Final.zip\Step-U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81929"/>
            <a:ext cx="9734173" cy="64533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6342" y="5013176"/>
            <a:ext cx="7772400" cy="1470025"/>
          </a:xfrm>
        </p:spPr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pic>
        <p:nvPicPr>
          <p:cNvPr id="5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400168"/>
            <a:ext cx="2411760" cy="8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59632" cy="4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Importance</a:t>
            </a:r>
            <a:r>
              <a:rPr lang="nl-BE" dirty="0" smtClean="0"/>
              <a:t> of </a:t>
            </a:r>
            <a:r>
              <a:rPr lang="nl-BE" dirty="0" err="1" smtClean="0"/>
              <a:t>residential</a:t>
            </a:r>
            <a:r>
              <a:rPr lang="nl-BE" dirty="0" smtClean="0"/>
              <a:t> sector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0024"/>
          </a:xfrm>
        </p:spPr>
        <p:txBody>
          <a:bodyPr>
            <a:normAutofit lnSpcReduction="10000"/>
          </a:bodyPr>
          <a:lstStyle/>
          <a:p>
            <a:r>
              <a:rPr lang="nl-BE" sz="2400" dirty="0" err="1" smtClean="0"/>
              <a:t>Increasing</a:t>
            </a:r>
            <a:r>
              <a:rPr lang="nl-BE" sz="2400" dirty="0" smtClean="0"/>
              <a:t> </a:t>
            </a:r>
            <a:r>
              <a:rPr lang="nl-BE" sz="2400" dirty="0" err="1" smtClean="0"/>
              <a:t>fuel</a:t>
            </a:r>
            <a:r>
              <a:rPr lang="nl-BE" sz="2400" dirty="0" smtClean="0"/>
              <a:t> </a:t>
            </a:r>
            <a:r>
              <a:rPr lang="nl-BE" sz="2400" dirty="0" err="1" smtClean="0"/>
              <a:t>poverty</a:t>
            </a:r>
            <a:endParaRPr lang="nl-BE" sz="2400" dirty="0" smtClean="0"/>
          </a:p>
          <a:p>
            <a:endParaRPr lang="nl-BE" sz="2400" dirty="0" smtClean="0"/>
          </a:p>
          <a:p>
            <a:endParaRPr lang="nl-BE" sz="2400" dirty="0"/>
          </a:p>
          <a:p>
            <a:endParaRPr lang="nl-BE" sz="2400" dirty="0" smtClean="0"/>
          </a:p>
          <a:p>
            <a:endParaRPr lang="nl-BE" sz="2400" dirty="0"/>
          </a:p>
          <a:p>
            <a:r>
              <a:rPr lang="nl-BE" sz="2400" dirty="0" smtClean="0"/>
              <a:t>24% of </a:t>
            </a:r>
            <a:r>
              <a:rPr lang="nl-BE" sz="2400" dirty="0" err="1" smtClean="0"/>
              <a:t>total</a:t>
            </a:r>
            <a:r>
              <a:rPr lang="nl-BE" sz="2400" dirty="0" smtClean="0"/>
              <a:t> CO</a:t>
            </a:r>
            <a:r>
              <a:rPr lang="nl-BE" sz="2400" baseline="-25000" dirty="0" smtClean="0"/>
              <a:t>2</a:t>
            </a:r>
            <a:r>
              <a:rPr lang="nl-BE" sz="2400" dirty="0" smtClean="0"/>
              <a:t> </a:t>
            </a:r>
            <a:r>
              <a:rPr lang="nl-BE" sz="2400" dirty="0" err="1" smtClean="0"/>
              <a:t>emissions</a:t>
            </a:r>
            <a:endParaRPr lang="nl-BE" sz="2400" dirty="0" smtClean="0"/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endParaRPr lang="nl-BE" sz="1500" dirty="0" smtClean="0"/>
          </a:p>
          <a:p>
            <a:r>
              <a:rPr lang="nl-BE" sz="2400" dirty="0" err="1" smtClean="0"/>
              <a:t>Expected</a:t>
            </a:r>
            <a:r>
              <a:rPr lang="nl-BE" sz="2400" dirty="0" smtClean="0"/>
              <a:t> impact of </a:t>
            </a:r>
            <a:r>
              <a:rPr lang="nl-BE" sz="2400" dirty="0" err="1" smtClean="0"/>
              <a:t>all</a:t>
            </a:r>
            <a:r>
              <a:rPr lang="nl-BE" sz="2400" dirty="0" smtClean="0"/>
              <a:t> </a:t>
            </a:r>
            <a:r>
              <a:rPr lang="nl-BE" sz="2400" dirty="0" err="1" smtClean="0"/>
              <a:t>measures</a:t>
            </a:r>
            <a:r>
              <a:rPr lang="nl-BE" sz="2400" dirty="0" smtClean="0"/>
              <a:t> in SEAP: -11% </a:t>
            </a:r>
            <a:r>
              <a:rPr lang="nl-BE" sz="2400" dirty="0" err="1" smtClean="0"/>
              <a:t>compared</a:t>
            </a:r>
            <a:r>
              <a:rPr lang="nl-BE" sz="2400" dirty="0" smtClean="0"/>
              <a:t> </a:t>
            </a:r>
            <a:r>
              <a:rPr lang="nl-BE" sz="2400" dirty="0" err="1" smtClean="0"/>
              <a:t>to</a:t>
            </a:r>
            <a:r>
              <a:rPr lang="nl-BE" sz="2400" dirty="0" smtClean="0"/>
              <a:t> 2011</a:t>
            </a:r>
            <a:endParaRPr lang="en-GB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59632" cy="449841"/>
          </a:xfrm>
          <a:prstGeom prst="rect">
            <a:avLst/>
          </a:prstGeom>
        </p:spPr>
      </p:pic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412541"/>
              </p:ext>
            </p:extLst>
          </p:nvPr>
        </p:nvGraphicFramePr>
        <p:xfrm>
          <a:off x="4716016" y="2996952"/>
          <a:ext cx="4032448" cy="244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Afbeelding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30" r="4575" b="7206"/>
          <a:stretch/>
        </p:blipFill>
        <p:spPr>
          <a:xfrm>
            <a:off x="5508104" y="1340768"/>
            <a:ext cx="2376264" cy="166489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1955013"/>
            <a:ext cx="3383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Number of households connected </a:t>
            </a:r>
            <a:endParaRPr lang="en-GB" sz="1600" dirty="0" smtClean="0"/>
          </a:p>
          <a:p>
            <a:r>
              <a:rPr lang="en-GB" sz="1600" dirty="0" smtClean="0"/>
              <a:t>to </a:t>
            </a:r>
            <a:r>
              <a:rPr lang="en-GB" sz="1600" dirty="0"/>
              <a:t>a budget meter in the city of </a:t>
            </a:r>
            <a:r>
              <a:rPr lang="en-GB" sz="1600" dirty="0" smtClean="0"/>
              <a:t>Ghent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244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:\doc\LEE\Studiecel\Klimaatteam\Stadsontwikkelingsprojecten\fotos ledeberg\DSCF1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276525" cy="6957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008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2"/>
    </mc:Choice>
    <mc:Fallback xmlns="">
      <p:transition spd="slow" advTm="66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"/>
          <a:stretch/>
        </p:blipFill>
        <p:spPr bwMode="auto">
          <a:xfrm>
            <a:off x="-108520" y="-117538"/>
            <a:ext cx="9297168" cy="6975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720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7"/>
    </mc:Choice>
    <mc:Fallback xmlns="">
      <p:transition spd="slow" advTm="66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153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r="1968"/>
          <a:stretch/>
        </p:blipFill>
        <p:spPr bwMode="auto">
          <a:xfrm>
            <a:off x="-721747" y="-99392"/>
            <a:ext cx="10157125" cy="72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Afgeronde rechthoek 3"/>
          <p:cNvSpPr/>
          <p:nvPr/>
        </p:nvSpPr>
        <p:spPr>
          <a:xfrm>
            <a:off x="683569" y="4653135"/>
            <a:ext cx="6984775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dirty="0" smtClean="0"/>
              <a:t>   </a:t>
            </a:r>
            <a:r>
              <a:rPr lang="nl-BE" dirty="0" err="1" smtClean="0"/>
              <a:t>Qualitative</a:t>
            </a:r>
            <a:r>
              <a:rPr lang="nl-BE" dirty="0" smtClean="0"/>
              <a:t> living</a:t>
            </a:r>
            <a:endParaRPr lang="nl-BE" dirty="0"/>
          </a:p>
        </p:txBody>
      </p:sp>
      <p:sp>
        <p:nvSpPr>
          <p:cNvPr id="3" name="Afgeronde rechthoek 2"/>
          <p:cNvSpPr/>
          <p:nvPr/>
        </p:nvSpPr>
        <p:spPr>
          <a:xfrm>
            <a:off x="683569" y="4653135"/>
            <a:ext cx="5040560" cy="1728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nl-B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Ghent </a:t>
            </a:r>
            <a:r>
              <a:rPr lang="nl-BE" sz="2000" dirty="0" err="1" smtClean="0">
                <a:solidFill>
                  <a:schemeClr val="tx2">
                    <a:lumMod val="75000"/>
                  </a:schemeClr>
                </a:solidFill>
              </a:rPr>
              <a:t>climate</a:t>
            </a:r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tx2">
                    <a:lumMod val="75000"/>
                  </a:schemeClr>
                </a:solidFill>
              </a:rPr>
              <a:t>neutral</a:t>
            </a:r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 in 2050</a:t>
            </a:r>
            <a:r>
              <a:rPr lang="nl-BE" sz="20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120.000 </a:t>
            </a:r>
            <a:r>
              <a:rPr lang="nl-BE" sz="2000" dirty="0" err="1" smtClean="0">
                <a:solidFill>
                  <a:schemeClr val="tx2">
                    <a:lumMod val="75000"/>
                  </a:schemeClr>
                </a:solidFill>
              </a:rPr>
              <a:t>dwellings</a:t>
            </a:r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        	 =&gt; 3.300 /y</a:t>
            </a:r>
            <a:endParaRPr lang="nl-BE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19.000 </a:t>
            </a:r>
            <a:r>
              <a:rPr lang="nl-BE" sz="2000" dirty="0" err="1" smtClean="0">
                <a:solidFill>
                  <a:schemeClr val="tx2">
                    <a:lumMod val="75000"/>
                  </a:schemeClr>
                </a:solidFill>
              </a:rPr>
              <a:t>businesses</a:t>
            </a:r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 	=&gt; 530 /y</a:t>
            </a:r>
            <a:endParaRPr lang="nl-BE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nl-BE" sz="2000" dirty="0">
                <a:solidFill>
                  <a:schemeClr val="tx2">
                    <a:lumMod val="75000"/>
                  </a:schemeClr>
                </a:solidFill>
              </a:rPr>
              <a:t>600 </a:t>
            </a:r>
            <a:r>
              <a:rPr lang="nl-BE" sz="2000" dirty="0" err="1" smtClean="0">
                <a:solidFill>
                  <a:schemeClr val="tx2">
                    <a:lumMod val="75000"/>
                  </a:schemeClr>
                </a:solidFill>
              </a:rPr>
              <a:t>own</a:t>
            </a:r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 buildings	 =&gt; </a:t>
            </a:r>
            <a:r>
              <a:rPr lang="nl-BE" sz="2000" dirty="0">
                <a:solidFill>
                  <a:schemeClr val="tx2">
                    <a:lumMod val="75000"/>
                  </a:schemeClr>
                </a:solidFill>
              </a:rPr>
              <a:t>16 </a:t>
            </a:r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/y</a:t>
            </a:r>
            <a:endParaRPr lang="nl-BE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nl-BE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5"/>
    </mc:Choice>
    <mc:Fallback xmlns="">
      <p:transition spd="slow" advTm="11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081"/>
            <a:ext cx="9123996" cy="640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79512" y="234081"/>
            <a:ext cx="4608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Plots with owners of more than 20 premises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0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motivates</a:t>
            </a:r>
            <a:r>
              <a:rPr lang="nl-BE" dirty="0" smtClean="0"/>
              <a:t> ?</a:t>
            </a:r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83446"/>
            <a:ext cx="2638425" cy="1733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28362"/>
            <a:ext cx="2085975" cy="21907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8920"/>
            <a:ext cx="2295525" cy="19907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59632" cy="4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83680"/>
            <a:ext cx="2295525" cy="19907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34" y="247475"/>
            <a:ext cx="1839549" cy="122413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03" y="1586847"/>
            <a:ext cx="1521130" cy="101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ep 1"/>
          <p:cNvGrpSpPr/>
          <p:nvPr/>
        </p:nvGrpSpPr>
        <p:grpSpPr>
          <a:xfrm>
            <a:off x="7606544" y="2835537"/>
            <a:ext cx="1124077" cy="1606975"/>
            <a:chOff x="7668344" y="2057213"/>
            <a:chExt cx="1124077" cy="1606975"/>
          </a:xfrm>
        </p:grpSpPr>
        <p:sp>
          <p:nvSpPr>
            <p:cNvPr id="10" name="Tekstvak 9"/>
            <p:cNvSpPr txBox="1"/>
            <p:nvPr/>
          </p:nvSpPr>
          <p:spPr>
            <a:xfrm>
              <a:off x="7728663" y="3140968"/>
              <a:ext cx="1051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800" dirty="0" err="1" smtClean="0">
                  <a:solidFill>
                    <a:srgbClr val="00B050"/>
                  </a:solidFill>
                  <a:latin typeface="Bauhaus 93" panose="04030905020B02020C02" pitchFamily="82" charset="0"/>
                </a:rPr>
                <a:t>loans</a:t>
              </a:r>
              <a:endParaRPr lang="en-GB" sz="2800" dirty="0">
                <a:solidFill>
                  <a:srgbClr val="00B050"/>
                </a:solidFill>
                <a:latin typeface="Bauhaus 93" panose="04030905020B02020C02" pitchFamily="82" charset="0"/>
              </a:endParaRPr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2057213"/>
              <a:ext cx="1124077" cy="1234384"/>
            </a:xfrm>
            <a:prstGeom prst="rect">
              <a:avLst/>
            </a:prstGeom>
          </p:spPr>
        </p:pic>
      </p:grpSp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4" y="5609094"/>
            <a:ext cx="1442340" cy="989946"/>
          </a:xfrm>
          <a:prstGeom prst="rect">
            <a:avLst/>
          </a:prstGeom>
        </p:spPr>
      </p:pic>
      <p:grpSp>
        <p:nvGrpSpPr>
          <p:cNvPr id="13" name="Groep 12"/>
          <p:cNvGrpSpPr/>
          <p:nvPr/>
        </p:nvGrpSpPr>
        <p:grpSpPr>
          <a:xfrm>
            <a:off x="7220965" y="4516891"/>
            <a:ext cx="1664688" cy="924167"/>
            <a:chOff x="5960078" y="4492754"/>
            <a:chExt cx="3387273" cy="2157921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115" y="4492754"/>
              <a:ext cx="2619375" cy="1743075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5960078" y="5977192"/>
              <a:ext cx="3387273" cy="673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rgbClr val="0070C0"/>
                  </a:solidFill>
                  <a:latin typeface="Bauhaus 93" panose="04030905020B02020C02" pitchFamily="82" charset="0"/>
                </a:rPr>
                <a:t>Duurzame wijken</a:t>
              </a: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3252959" y="476672"/>
            <a:ext cx="5472608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Measures</a:t>
            </a:r>
            <a:r>
              <a:rPr lang="nl-BE" sz="2000" dirty="0" smtClean="0"/>
              <a:t>:</a:t>
            </a:r>
          </a:p>
          <a:p>
            <a:endParaRPr lang="nl-B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/>
              <a:t>Energy </a:t>
            </a:r>
            <a:r>
              <a:rPr lang="nl-BE" sz="2000" dirty="0" err="1" smtClean="0"/>
              <a:t>susbsidies</a:t>
            </a:r>
            <a:r>
              <a:rPr lang="nl-BE" sz="2000" dirty="0" smtClean="0"/>
              <a:t> </a:t>
            </a:r>
            <a:r>
              <a:rPr lang="nl-BE" sz="2000" dirty="0" err="1" smtClean="0"/>
              <a:t>tailor</a:t>
            </a:r>
            <a:r>
              <a:rPr lang="nl-BE" sz="2000" dirty="0" smtClean="0"/>
              <a:t> made on the </a:t>
            </a:r>
            <a:br>
              <a:rPr lang="nl-BE" sz="2000" dirty="0" smtClean="0"/>
            </a:br>
            <a:r>
              <a:rPr lang="nl-BE" sz="2000" dirty="0" err="1" smtClean="0"/>
              <a:t>income</a:t>
            </a:r>
            <a:r>
              <a:rPr lang="nl-BE" sz="2000" dirty="0" smtClean="0"/>
              <a:t> of </a:t>
            </a:r>
            <a:r>
              <a:rPr lang="nl-BE" sz="2000" dirty="0" err="1" smtClean="0"/>
              <a:t>households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/>
              <a:t>Link </a:t>
            </a:r>
            <a:r>
              <a:rPr lang="nl-BE" sz="2000" dirty="0" err="1" smtClean="0"/>
              <a:t>with</a:t>
            </a:r>
            <a:r>
              <a:rPr lang="nl-BE" sz="2000" dirty="0" smtClean="0"/>
              <a:t> subsidies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qualitative</a:t>
            </a:r>
            <a:r>
              <a:rPr lang="nl-BE" sz="2000" dirty="0" smtClean="0"/>
              <a:t> </a:t>
            </a:r>
            <a:br>
              <a:rPr lang="nl-BE" sz="2000" dirty="0" smtClean="0"/>
            </a:br>
            <a:r>
              <a:rPr lang="nl-BE" sz="2000" dirty="0" smtClean="0"/>
              <a:t>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 smtClean="0"/>
              <a:t>Cheap</a:t>
            </a:r>
            <a:r>
              <a:rPr lang="nl-BE" sz="2000" dirty="0" smtClean="0"/>
              <a:t> </a:t>
            </a:r>
            <a:r>
              <a:rPr lang="nl-BE" sz="2000" dirty="0" err="1" smtClean="0"/>
              <a:t>loans</a:t>
            </a:r>
            <a:r>
              <a:rPr lang="nl-BE" sz="2000" dirty="0" smtClean="0"/>
              <a:t> (2%) </a:t>
            </a:r>
            <a:r>
              <a:rPr lang="nl-BE" sz="2000" dirty="0" err="1" smtClean="0"/>
              <a:t>for</a:t>
            </a:r>
            <a:r>
              <a:rPr lang="nl-BE" sz="2000" dirty="0" smtClean="0"/>
              <a:t> energy </a:t>
            </a:r>
            <a:br>
              <a:rPr lang="nl-BE" sz="2000" dirty="0" smtClean="0"/>
            </a:br>
            <a:r>
              <a:rPr lang="nl-BE" sz="2000" dirty="0" err="1" smtClean="0"/>
              <a:t>investments</a:t>
            </a:r>
            <a:r>
              <a:rPr lang="nl-BE" sz="2000" dirty="0" smtClean="0"/>
              <a:t> </a:t>
            </a:r>
            <a:r>
              <a:rPr lang="nl-BE" sz="2000" dirty="0" err="1" smtClean="0"/>
              <a:t>especially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social</a:t>
            </a:r>
            <a:r>
              <a:rPr lang="nl-BE" sz="2000" dirty="0" smtClean="0"/>
              <a:t> </a:t>
            </a:r>
            <a:r>
              <a:rPr lang="nl-BE" sz="2000" dirty="0" err="1" smtClean="0"/>
              <a:t>weak</a:t>
            </a:r>
            <a:r>
              <a:rPr lang="nl-BE" sz="2000" dirty="0" smtClean="0"/>
              <a:t> </a:t>
            </a:r>
            <a:r>
              <a:rPr lang="nl-BE" sz="2000" dirty="0" err="1" smtClean="0"/>
              <a:t>households</a:t>
            </a:r>
            <a:r>
              <a:rPr lang="nl-BE" sz="2000" dirty="0" smtClean="0"/>
              <a:t> (0%)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/>
              <a:t>Subsidies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bottom</a:t>
            </a:r>
            <a:r>
              <a:rPr lang="nl-BE" sz="2000" dirty="0" smtClean="0"/>
              <a:t> up </a:t>
            </a:r>
            <a:r>
              <a:rPr lang="nl-BE" sz="2000" dirty="0" err="1" smtClean="0"/>
              <a:t>projects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>of </a:t>
            </a:r>
            <a:r>
              <a:rPr lang="nl-BE" sz="2000" dirty="0" err="1" smtClean="0"/>
              <a:t>citizens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other</a:t>
            </a:r>
            <a:r>
              <a:rPr lang="nl-BE" sz="2000" dirty="0" smtClean="0"/>
              <a:t> stakeholders: </a:t>
            </a:r>
            <a:br>
              <a:rPr lang="nl-BE" sz="2000" dirty="0" smtClean="0"/>
            </a:br>
            <a:r>
              <a:rPr lang="nl-BE" sz="2000" dirty="0" err="1" smtClean="0"/>
              <a:t>sustainable</a:t>
            </a:r>
            <a:r>
              <a:rPr lang="nl-BE" sz="2000" dirty="0" smtClean="0"/>
              <a:t> </a:t>
            </a:r>
            <a:r>
              <a:rPr lang="nl-BE" sz="2000" dirty="0" err="1" smtClean="0"/>
              <a:t>districts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 smtClean="0"/>
              <a:t>Crowdfunding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participation</a:t>
            </a:r>
            <a:r>
              <a:rPr lang="nl-BE" sz="2000" dirty="0" smtClean="0"/>
              <a:t> </a:t>
            </a:r>
            <a:br>
              <a:rPr lang="nl-BE" sz="2000" dirty="0" smtClean="0"/>
            </a:br>
            <a:r>
              <a:rPr lang="nl-BE" sz="2000" dirty="0" smtClean="0"/>
              <a:t>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7" name="Tekstvak 16"/>
          <p:cNvSpPr txBox="1"/>
          <p:nvPr/>
        </p:nvSpPr>
        <p:spPr>
          <a:xfrm>
            <a:off x="461912" y="2835537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&gt; 8.224.000 €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7508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3419871" y="980728"/>
            <a:ext cx="5305695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Stakeholder input:</a:t>
            </a:r>
          </a:p>
          <a:p>
            <a:endParaRPr lang="nl-B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/>
              <a:t>Support </a:t>
            </a:r>
            <a:r>
              <a:rPr lang="nl-BE" sz="2000" dirty="0" err="1" smtClean="0"/>
              <a:t>mostly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socially</a:t>
            </a:r>
            <a:r>
              <a:rPr lang="nl-BE" sz="2000" dirty="0" smtClean="0"/>
              <a:t> </a:t>
            </a:r>
            <a:r>
              <a:rPr lang="nl-BE" sz="2000" dirty="0" err="1" smtClean="0"/>
              <a:t>weak</a:t>
            </a:r>
            <a:r>
              <a:rPr lang="nl-BE" sz="2000" dirty="0" smtClean="0"/>
              <a:t> </a:t>
            </a:r>
            <a:r>
              <a:rPr lang="nl-BE" sz="2000" dirty="0" err="1" smtClean="0"/>
              <a:t>households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 smtClean="0"/>
              <a:t>Substantial</a:t>
            </a:r>
            <a:r>
              <a:rPr lang="nl-BE" sz="2000" dirty="0" smtClean="0"/>
              <a:t>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/>
              <a:t>Tackle the </a:t>
            </a:r>
            <a:r>
              <a:rPr lang="nl-BE" sz="2000" dirty="0" err="1" smtClean="0"/>
              <a:t>rental</a:t>
            </a:r>
            <a:r>
              <a:rPr lang="nl-BE" sz="2000" dirty="0" smtClean="0"/>
              <a:t> market </a:t>
            </a:r>
            <a:r>
              <a:rPr lang="nl-BE" sz="2000" dirty="0" err="1" smtClean="0"/>
              <a:t>too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/>
              <a:t>The support </a:t>
            </a:r>
            <a:r>
              <a:rPr lang="nl-BE" sz="2000" dirty="0" err="1" smtClean="0"/>
              <a:t>should</a:t>
            </a:r>
            <a:r>
              <a:rPr lang="nl-BE" sz="2000" dirty="0" smtClean="0"/>
              <a:t> help </a:t>
            </a:r>
            <a:r>
              <a:rPr lang="nl-BE" sz="2000" dirty="0" err="1" smtClean="0"/>
              <a:t>people</a:t>
            </a:r>
            <a:r>
              <a:rPr lang="nl-BE" sz="2000" dirty="0" smtClean="0"/>
              <a:t> in </a:t>
            </a:r>
            <a:r>
              <a:rPr lang="nl-BE" sz="2000" dirty="0" err="1" smtClean="0"/>
              <a:t>whatever</a:t>
            </a:r>
            <a:r>
              <a:rPr lang="nl-BE" sz="2000" dirty="0" smtClean="0"/>
              <a:t> </a:t>
            </a:r>
            <a:r>
              <a:rPr lang="nl-BE" sz="2000" dirty="0" err="1" smtClean="0"/>
              <a:t>phase</a:t>
            </a:r>
            <a:r>
              <a:rPr lang="nl-BE" sz="2000" dirty="0" smtClean="0"/>
              <a:t> </a:t>
            </a:r>
            <a:r>
              <a:rPr lang="nl-BE" sz="2000" dirty="0" err="1" smtClean="0"/>
              <a:t>they</a:t>
            </a:r>
            <a:r>
              <a:rPr lang="nl-BE" sz="2000" dirty="0" smtClean="0"/>
              <a:t> are of </a:t>
            </a:r>
            <a:r>
              <a:rPr lang="nl-BE" sz="2000" dirty="0" err="1" smtClean="0"/>
              <a:t>their</a:t>
            </a:r>
            <a:r>
              <a:rPr lang="nl-BE" sz="2000" dirty="0" smtClean="0"/>
              <a:t> </a:t>
            </a:r>
            <a:r>
              <a:rPr lang="nl-BE" sz="2000" dirty="0" err="1" smtClean="0"/>
              <a:t>retrofit</a:t>
            </a:r>
            <a:r>
              <a:rPr lang="nl-BE" sz="2000" dirty="0" smtClean="0"/>
              <a:t>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 smtClean="0"/>
              <a:t>Retrofit</a:t>
            </a:r>
            <a:r>
              <a:rPr lang="nl-BE" sz="2000" dirty="0" smtClean="0"/>
              <a:t> </a:t>
            </a:r>
            <a:r>
              <a:rPr lang="nl-BE" sz="2000" dirty="0" err="1" smtClean="0"/>
              <a:t>needs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be</a:t>
            </a:r>
            <a:r>
              <a:rPr lang="nl-BE" sz="2000" dirty="0" smtClean="0"/>
              <a:t> </a:t>
            </a:r>
            <a:r>
              <a:rPr lang="nl-BE" sz="2000" dirty="0" err="1" smtClean="0"/>
              <a:t>done</a:t>
            </a:r>
            <a:r>
              <a:rPr lang="nl-BE" sz="2000" dirty="0" smtClean="0"/>
              <a:t> in </a:t>
            </a:r>
            <a:r>
              <a:rPr lang="nl-BE" sz="2000" dirty="0" err="1" smtClean="0"/>
              <a:t>several</a:t>
            </a:r>
            <a:r>
              <a:rPr lang="nl-BE" sz="2000" dirty="0" smtClean="0"/>
              <a:t> </a:t>
            </a:r>
            <a:r>
              <a:rPr lang="nl-BE" sz="2000" dirty="0" err="1" smtClean="0"/>
              <a:t>phases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socially</a:t>
            </a:r>
            <a:r>
              <a:rPr lang="nl-BE" sz="2000" dirty="0" smtClean="0"/>
              <a:t> </a:t>
            </a:r>
            <a:r>
              <a:rPr lang="nl-BE" sz="2000" dirty="0" err="1" smtClean="0"/>
              <a:t>weak</a:t>
            </a:r>
            <a:r>
              <a:rPr lang="nl-BE" sz="2000" dirty="0" smtClean="0"/>
              <a:t> </a:t>
            </a:r>
            <a:r>
              <a:rPr lang="nl-BE" sz="2000" dirty="0" err="1" smtClean="0"/>
              <a:t>households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make </a:t>
            </a:r>
            <a:r>
              <a:rPr lang="nl-BE" sz="2000" dirty="0" err="1" smtClean="0"/>
              <a:t>it</a:t>
            </a:r>
            <a:r>
              <a:rPr lang="nl-BE" sz="2000" dirty="0" smtClean="0"/>
              <a:t> </a:t>
            </a:r>
            <a:r>
              <a:rPr lang="nl-BE" sz="2000" dirty="0" err="1" smtClean="0"/>
              <a:t>payable</a:t>
            </a:r>
            <a:r>
              <a:rPr lang="nl-BE" sz="2000" dirty="0" smtClean="0"/>
              <a:t> or </a:t>
            </a:r>
            <a:r>
              <a:rPr lang="nl-BE" sz="2000" dirty="0" err="1" smtClean="0"/>
              <a:t>when</a:t>
            </a:r>
            <a:r>
              <a:rPr lang="nl-BE" sz="2000" dirty="0" smtClean="0"/>
              <a:t> </a:t>
            </a:r>
            <a:r>
              <a:rPr lang="nl-BE" sz="2000" dirty="0" err="1" smtClean="0"/>
              <a:t>they</a:t>
            </a:r>
            <a:r>
              <a:rPr lang="nl-BE" sz="2000" dirty="0" smtClean="0"/>
              <a:t> </a:t>
            </a:r>
            <a:r>
              <a:rPr lang="nl-BE" sz="2000" dirty="0" err="1" smtClean="0"/>
              <a:t>can’t</a:t>
            </a:r>
            <a:r>
              <a:rPr lang="nl-BE" sz="2000" dirty="0" smtClean="0"/>
              <a:t> take up big </a:t>
            </a:r>
            <a:r>
              <a:rPr lang="nl-BE" sz="2000" dirty="0" err="1" smtClean="0"/>
              <a:t>loans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2" b="24890"/>
          <a:stretch/>
        </p:blipFill>
        <p:spPr>
          <a:xfrm>
            <a:off x="449469" y="1052736"/>
            <a:ext cx="2675998" cy="1750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5304"/>
            <a:ext cx="1259632" cy="4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55DD795E15FD4A928B1CAAFBC4F614" ma:contentTypeVersion="2" ma:contentTypeDescription="Create a new document." ma:contentTypeScope="" ma:versionID="5859e0dfe0b0294444f77ebb05afc1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6ECBF1-8E01-48F7-970A-974318843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FECE39-12DB-4982-8702-28A90E8413E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9FB9C5-D11B-4C77-90BF-A6187D0928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255</Words>
  <Application>Microsoft Office PowerPoint</Application>
  <PresentationFormat>On-screen Show (4:3)</PresentationFormat>
  <Paragraphs>99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Kantoorthema</vt:lpstr>
      <vt:lpstr>Financial levers</vt:lpstr>
      <vt:lpstr>Importance of residential sector</vt:lpstr>
      <vt:lpstr>PowerPoint Presentation</vt:lpstr>
      <vt:lpstr>PowerPoint Presentation</vt:lpstr>
      <vt:lpstr>PowerPoint Presentation</vt:lpstr>
      <vt:lpstr>PowerPoint Presentation</vt:lpstr>
      <vt:lpstr>What motivates ?</vt:lpstr>
      <vt:lpstr>PowerPoint Presentation</vt:lpstr>
      <vt:lpstr>PowerPoint Presentation</vt:lpstr>
      <vt:lpstr>Energy subsidies</vt:lpstr>
      <vt:lpstr>Thank you for your attention!</vt:lpstr>
    </vt:vector>
  </TitlesOfParts>
  <Company>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STEP-UP a step and make a difference</dc:title>
  <dc:creator>Van Sande Indra</dc:creator>
  <cp:lastModifiedBy>Cawood, Rose</cp:lastModifiedBy>
  <cp:revision>84</cp:revision>
  <dcterms:created xsi:type="dcterms:W3CDTF">2014-04-04T07:55:11Z</dcterms:created>
  <dcterms:modified xsi:type="dcterms:W3CDTF">2014-12-01T13:52:45Z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0x0101001855DD795E15FD4A928B1CAAFBC4F614</vt:lpwstr>
  </property>
</Properties>
</file>